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256" r:id="rId2"/>
    <p:sldId id="466" r:id="rId3"/>
    <p:sldId id="444" r:id="rId4"/>
    <p:sldId id="445" r:id="rId5"/>
    <p:sldId id="409" r:id="rId6"/>
    <p:sldId id="447" r:id="rId7"/>
    <p:sldId id="335" r:id="rId8"/>
    <p:sldId id="405" r:id="rId9"/>
    <p:sldId id="363" r:id="rId10"/>
    <p:sldId id="564" r:id="rId11"/>
    <p:sldId id="342" r:id="rId12"/>
    <p:sldId id="391" r:id="rId13"/>
    <p:sldId id="448" r:id="rId14"/>
    <p:sldId id="344" r:id="rId15"/>
    <p:sldId id="449" r:id="rId16"/>
    <p:sldId id="392" r:id="rId17"/>
    <p:sldId id="45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345" r:id="rId41"/>
    <p:sldId id="451" r:id="rId42"/>
    <p:sldId id="562" r:id="rId43"/>
    <p:sldId id="56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59"/>
    <p:restoredTop sz="66569"/>
  </p:normalViewPr>
  <p:slideViewPr>
    <p:cSldViewPr snapToGrid="0" snapToObjects="1">
      <p:cViewPr varScale="1">
        <p:scale>
          <a:sx n="139" d="100"/>
          <a:sy n="139" d="100"/>
        </p:scale>
        <p:origin x="1352" y="16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welcome back. This session is all about Data Viz.</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So, let’s get started. 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 mappings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a:t>
            </a:r>
          </a:p>
          <a:p>
            <a:endParaRPr lang="en-US" dirty="0"/>
          </a:p>
          <a:p>
            <a:r>
              <a:rPr lang="en-US" dirty="0"/>
              <a:t>Note that things like axis labels, fonts, and annotations aren’t considered aesthetics because they don’t vary with each data element and therefore you can’t map those things to a specific column of a data frame.</a:t>
            </a:r>
          </a:p>
          <a:p>
            <a:endParaRPr lang="en-US" dirty="0"/>
          </a:p>
          <a:p>
            <a:r>
              <a:rPr lang="en-US" dirty="0"/>
              <a:t>Picking the best aesthetics for your graph is as much an art as it is a science. Claus Wilke’s Fundamentals of Data Visualization is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a:t>
            </a:r>
          </a:p>
          <a:p>
            <a:endParaRPr lang="en-US" dirty="0"/>
          </a:p>
          <a:p>
            <a:r>
              <a:rPr lang="en-US" dirty="0"/>
              <a:t>You might remember that it had a lot of rows and columns. </a:t>
            </a:r>
          </a:p>
          <a:p>
            <a:endParaRPr lang="en-US" dirty="0"/>
          </a:p>
          <a:p>
            <a:r>
              <a:rPr lang="en-US" dirty="0"/>
              <a:t>Each row represents a single COVID19 lab test that was run at CHOP.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if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column (or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different? 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So a </a:t>
            </a:r>
            <a:r>
              <a:rPr lang="en-US" b="0" dirty="0" err="1"/>
              <a:t>geom</a:t>
            </a:r>
            <a:r>
              <a:rPr lang="en-US" b="0" dirty="0"/>
              <a:t> function is a function that, given the data, and aesthetic mappings, generates the **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 Plots pane on the bottom right of the RStudio window, click Export, and select Save as Image.</a:t>
            </a:r>
          </a:p>
          <a:p>
            <a:endParaRPr lang="en-US" dirty="0"/>
          </a:p>
          <a:p>
            <a:r>
              <a:rPr lang="en-US" dirty="0"/>
              <a:t>To save a plot you’ve created by running some code inside an R notebook, you can ** right-click the plot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linked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makes it trivial to generate publication-ready tables from a tidy </a:t>
            </a:r>
            <a:r>
              <a:rPr lang="en-US" i="0"/>
              <a:t>data frame.</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there appear to be some interesting things going on after day 60 that you might want to look into further.</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is a quick analysis of how we just used </a:t>
            </a:r>
            <a:r>
              <a:rPr lang="en-US" i="0" baseline="0" dirty="0" err="1"/>
              <a:t>ggplot</a:t>
            </a:r>
            <a:r>
              <a:rPr lang="en-US" i="0" baseline="0" dirty="0"/>
              <a:t> to make that histogram. </a:t>
            </a:r>
          </a:p>
          <a:p>
            <a:br>
              <a:rPr lang="en-US" i="0" baseline="0" dirty="0"/>
            </a:br>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p>
          <a:p>
            <a:endParaRPr lang="en-US" b="0" i="0" baseline="0" dirty="0"/>
          </a:p>
          <a:p>
            <a:r>
              <a:rPr lang="en-US" i="0" baseline="0" dirty="0"/>
              <a:t>A few more details to note: you always start a plot with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12/8/20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2.emf"/><Relationship Id="rId7"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7.tiff"/><Relationship Id="rId5" Type="http://schemas.openxmlformats.org/officeDocument/2006/relationships/image" Target="../media/image24.tiff"/><Relationship Id="rId4" Type="http://schemas.openxmlformats.org/officeDocument/2006/relationships/image" Target="../media/image29.png"/><Relationship Id="rId9" Type="http://schemas.openxmlformats.org/officeDocument/2006/relationships/image" Target="../media/image2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4000" dirty="0"/>
              <a:t>CHOP R 101</a:t>
            </a:r>
            <a:br>
              <a:rPr lang="en-US" sz="4000" dirty="0"/>
            </a:br>
            <a:r>
              <a:rPr lang="en-US" sz="4000" dirty="0"/>
              <a:t>Intro to R for Clinical Data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fontScale="92500"/>
          </a:bodyPr>
          <a:lstStyle/>
          <a:p>
            <a:r>
              <a:rPr lang="en-US" sz="6600" b="1" dirty="0"/>
              <a:t>Visualize</a:t>
            </a:r>
          </a:p>
        </p:txBody>
      </p:sp>
      <p:pic>
        <p:nvPicPr>
          <p:cNvPr id="4" name="Picture 3">
            <a:extLst>
              <a:ext uri="{FF2B5EF4-FFF2-40B4-BE49-F238E27FC236}">
                <a16:creationId xmlns:a16="http://schemas.microsoft.com/office/drawing/2014/main" id="{D6805E3F-07AE-6044-B500-85623292300B}"/>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3635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831337" y="2070468"/>
            <a:ext cx="1007362"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02936" y="2065237"/>
            <a:ext cx="1007362"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74535" y="2071245"/>
            <a:ext cx="1773937"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 mappings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 mappings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Consolas" panose="020B0609020204030204" pitchFamily="49" charset="0"/>
              </a:rPr>
              <a:t>02 - </a:t>
            </a:r>
            <a:r>
              <a:rPr lang="en-US" sz="4000" dirty="0" err="1">
                <a:solidFill>
                  <a:schemeClr val="accent2"/>
                </a:solidFill>
                <a:latin typeface="Consolas" panose="020B0609020204030204" pitchFamily="49" charset="0"/>
              </a:rPr>
              <a:t>Visualize.Rmd</a:t>
            </a:r>
            <a:r>
              <a:rPr lang="en-US" dirty="0"/>
              <a:t>. Work through the exercises of the section titled “Your Turn 5”.</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02 - </a:t>
            </a:r>
            <a:r>
              <a:rPr lang="en-US" sz="4000" dirty="0" err="1">
                <a:solidFill>
                  <a:schemeClr val="accent2"/>
                </a:solidFill>
                <a:latin typeface="Consolas" panose="020B0609020204030204" pitchFamily="49" charset="0"/>
              </a:rPr>
              <a:t>Visualize.Rmd</a:t>
            </a:r>
            <a:r>
              <a:rPr lang="en-US" dirty="0"/>
              <a:t>. Work through the exercises of the section titled “Your Turn 6.”</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Consolas" panose="020B0609020204030204" pitchFamily="49" charset="0"/>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Consolas" panose="020B0609020204030204" pitchFamily="49" charset="0"/>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0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0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Consolas" panose="020B0609020204030204" pitchFamily="49" charset="0"/>
                  <a:ea typeface="Menlo" panose="020B0609030804020204" pitchFamily="49" charset="0"/>
                  <a:cs typeface="Menlo" panose="020B0609030804020204" pitchFamily="49" charset="0"/>
                </a:rPr>
                <a:t>ggplot</a:t>
              </a:r>
              <a:r>
                <a:rPr lang="en-US" sz="2400" dirty="0">
                  <a:latin typeface="Consolas" panose="020B0609020204030204" pitchFamily="49" charset="0"/>
                  <a:ea typeface="Menlo" panose="020B0609030804020204" pitchFamily="49" charset="0"/>
                  <a:cs typeface="Menlo" panose="020B0609030804020204" pitchFamily="49" charset="0"/>
                </a:rPr>
                <a:t>(data = </a:t>
              </a:r>
              <a:r>
                <a:rPr lang="en-US" sz="24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400" dirty="0">
                  <a:latin typeface="Consolas" panose="020B0609020204030204" pitchFamily="49" charset="0"/>
                  <a:ea typeface="Menlo" panose="020B0609030804020204" pitchFamily="49" charset="0"/>
                  <a:cs typeface="Menlo" panose="020B0609030804020204" pitchFamily="49" charset="0"/>
                </a:rPr>
                <a:t>) +</a:t>
              </a:r>
              <a:r>
                <a:rPr lang="en-US" sz="2400" dirty="0">
                  <a:solidFill>
                    <a:schemeClr val="accent2"/>
                  </a:solidFill>
                  <a:latin typeface="Consolas" panose="020B0609020204030204" pitchFamily="49" charset="0"/>
                  <a:ea typeface="Menlo" panose="020B0609030804020204" pitchFamily="49" charset="0"/>
                  <a:cs typeface="Menlo" panose="020B0609030804020204" pitchFamily="49" charset="0"/>
                </a:rPr>
                <a:t> </a:t>
              </a:r>
            </a:p>
            <a:p>
              <a:r>
                <a:rPr lang="en-US" sz="24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4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400" dirty="0">
                  <a:latin typeface="Consolas" panose="020B0609020204030204" pitchFamily="49" charset="0"/>
                  <a:ea typeface="Menlo" panose="020B0609030804020204" pitchFamily="49" charset="0"/>
                  <a:cs typeface="Menlo" panose="020B0609030804020204" pitchFamily="49" charset="0"/>
                </a:rPr>
                <a:t>(mapping = </a:t>
              </a:r>
              <a:r>
                <a:rPr lang="en-US" sz="2400" dirty="0" err="1">
                  <a:latin typeface="Consolas" panose="020B0609020204030204" pitchFamily="49" charset="0"/>
                  <a:ea typeface="Menlo" panose="020B0609030804020204" pitchFamily="49" charset="0"/>
                  <a:cs typeface="Menlo" panose="020B0609030804020204" pitchFamily="49" charset="0"/>
                </a:rPr>
                <a:t>aes</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4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400" dirty="0">
                  <a:latin typeface="Consolas" panose="020B0609020204030204" pitchFamily="49" charset="0"/>
                  <a:ea typeface="Menlo" panose="020B0609030804020204" pitchFamily="49" charset="0"/>
                  <a:cs typeface="Menlo" panose="020B0609030804020204" pitchFamily="49" charset="0"/>
                </a:rPr>
                <a:t>))</a:t>
              </a:r>
            </a:p>
          </p:txBody>
        </p:sp>
      </p:gr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6419934" y="1573110"/>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10922</TotalTime>
  <Words>4410</Words>
  <Application>Microsoft Macintosh PowerPoint</Application>
  <PresentationFormat>Widescreen</PresentationFormat>
  <Paragraphs>403</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Consolas</vt:lpstr>
      <vt:lpstr>Tw Cen MT</vt:lpstr>
      <vt:lpstr>Tw Cen MT Condensed</vt:lpstr>
      <vt:lpstr>Wingdings 3</vt:lpstr>
      <vt:lpstr>Integral</vt:lpstr>
      <vt:lpstr>CHOP R 101 Intro to R for Clinical Data</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 mappings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583</cp:revision>
  <cp:lastPrinted>2020-07-07T16:31:56Z</cp:lastPrinted>
  <dcterms:created xsi:type="dcterms:W3CDTF">2018-02-26T19:02:44Z</dcterms:created>
  <dcterms:modified xsi:type="dcterms:W3CDTF">2020-12-09T00:56:08Z</dcterms:modified>
</cp:coreProperties>
</file>